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90" d="100"/>
          <a:sy n="90" d="100"/>
        </p:scale>
        <p:origin x="1234" y="-235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42416" y="2514601"/>
            <a:ext cx="6600451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42416" y="4777380"/>
            <a:ext cx="6600451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8"/>
          <p:cNvSpPr/>
          <p:nvPr/>
        </p:nvSpPr>
        <p:spPr bwMode="auto">
          <a:xfrm>
            <a:off x="-31719" y="4321158"/>
            <a:ext cx="1395473" cy="781781"/>
          </a:xfrm>
          <a:custGeom>
            <a:avLst/>
            <a:gdLst/>
            <a:ahLst/>
            <a:cxnLst/>
            <a:rect l="l" t="t" r="r" b="b"/>
            <a:pathLst>
              <a:path w="8042" h="10000">
                <a:moveTo>
                  <a:pt x="5799" y="10000"/>
                </a:moveTo>
                <a:cubicBezTo>
                  <a:pt x="5880" y="10000"/>
                  <a:pt x="5934" y="9940"/>
                  <a:pt x="5961" y="9880"/>
                </a:cubicBezTo>
                <a:cubicBezTo>
                  <a:pt x="5961" y="9820"/>
                  <a:pt x="5988" y="9820"/>
                  <a:pt x="5988" y="9820"/>
                </a:cubicBezTo>
                <a:lnTo>
                  <a:pt x="8042" y="5260"/>
                </a:lnTo>
                <a:cubicBezTo>
                  <a:pt x="8096" y="5140"/>
                  <a:pt x="8096" y="4901"/>
                  <a:pt x="8042" y="4721"/>
                </a:cubicBezTo>
                <a:lnTo>
                  <a:pt x="5988" y="221"/>
                </a:lnTo>
                <a:cubicBezTo>
                  <a:pt x="5988" y="160"/>
                  <a:pt x="5961" y="160"/>
                  <a:pt x="5961" y="160"/>
                </a:cubicBezTo>
                <a:cubicBezTo>
                  <a:pt x="5934" y="101"/>
                  <a:pt x="5880" y="41"/>
                  <a:pt x="5799" y="41"/>
                </a:cubicBezTo>
                <a:lnTo>
                  <a:pt x="18" y="0"/>
                </a:lnTo>
                <a:cubicBezTo>
                  <a:pt x="12" y="3330"/>
                  <a:pt x="6" y="6661"/>
                  <a:pt x="0" y="9991"/>
                </a:cubicBezTo>
                <a:lnTo>
                  <a:pt x="5799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23334" y="4529541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26642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609600"/>
            <a:ext cx="6591985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49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415972" y="3505200"/>
            <a:ext cx="5653888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4354046"/>
            <a:ext cx="6591985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263858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438401"/>
            <a:ext cx="6591985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0826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88123" y="609600"/>
            <a:ext cx="6109587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688292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688292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808316" y="648005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8169533" y="290530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15760258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6" y="627407"/>
            <a:ext cx="6591984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942415" y="4343400"/>
            <a:ext cx="6591985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181600"/>
            <a:ext cx="6591985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4218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64342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8535" y="627406"/>
            <a:ext cx="1656132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42416" y="627406"/>
            <a:ext cx="4716348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71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1" y="624110"/>
            <a:ext cx="6589199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42415" y="2133600"/>
            <a:ext cx="6591985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57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2074562"/>
            <a:ext cx="6591985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3581400"/>
            <a:ext cx="659198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3166527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3244140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29876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42416" y="2136706"/>
            <a:ext cx="3197531" cy="376739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337307" y="2136706"/>
            <a:ext cx="3197093" cy="3767397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8101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5352" y="2226626"/>
            <a:ext cx="287459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2415" y="2802888"/>
            <a:ext cx="3197532" cy="310570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154" y="2223398"/>
            <a:ext cx="28732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333715" y="2799660"/>
            <a:ext cx="3195680" cy="3105703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11228" y="787783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9084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9311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237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46088"/>
            <a:ext cx="2629584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43494" y="446089"/>
            <a:ext cx="3790906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1598613"/>
            <a:ext cx="2629584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711194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235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42415" y="4800600"/>
            <a:ext cx="6591985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42415" y="634965"/>
            <a:ext cx="6591985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42415" y="5367338"/>
            <a:ext cx="6591985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58" y="4910660"/>
            <a:ext cx="1358356" cy="508005"/>
          </a:xfrm>
          <a:custGeom>
            <a:avLst/>
            <a:gdLst/>
            <a:ahLst/>
            <a:cxnLst/>
            <a:rect l="l" t="t" r="r" b="b"/>
            <a:pathLst>
              <a:path w="7908" h="10000">
                <a:moveTo>
                  <a:pt x="7908" y="4694"/>
                </a:moveTo>
                <a:lnTo>
                  <a:pt x="6575" y="188"/>
                </a:lnTo>
                <a:cubicBezTo>
                  <a:pt x="6566" y="157"/>
                  <a:pt x="6555" y="125"/>
                  <a:pt x="6546" y="94"/>
                </a:cubicBezTo>
                <a:cubicBezTo>
                  <a:pt x="6519" y="0"/>
                  <a:pt x="6491" y="0"/>
                  <a:pt x="6463" y="0"/>
                </a:cubicBezTo>
                <a:lnTo>
                  <a:pt x="5935" y="0"/>
                </a:lnTo>
                <a:lnTo>
                  <a:pt x="0" y="62"/>
                </a:lnTo>
                <a:lnTo>
                  <a:pt x="0" y="10000"/>
                </a:lnTo>
                <a:lnTo>
                  <a:pt x="5935" y="9952"/>
                </a:lnTo>
                <a:lnTo>
                  <a:pt x="6463" y="9952"/>
                </a:lnTo>
                <a:cubicBezTo>
                  <a:pt x="6491" y="9952"/>
                  <a:pt x="6519" y="9859"/>
                  <a:pt x="6546" y="9859"/>
                </a:cubicBezTo>
                <a:cubicBezTo>
                  <a:pt x="6546" y="9764"/>
                  <a:pt x="6575" y="9764"/>
                  <a:pt x="6575" y="9764"/>
                </a:cubicBezTo>
                <a:lnTo>
                  <a:pt x="7908" y="5258"/>
                </a:lnTo>
                <a:cubicBezTo>
                  <a:pt x="7963" y="5070"/>
                  <a:pt x="7963" y="4883"/>
                  <a:pt x="7908" y="46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11228" y="4983088"/>
            <a:ext cx="584978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0730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1" y="228600"/>
            <a:ext cx="1981200" cy="6638628"/>
            <a:chOff x="2487613" y="285750"/>
            <a:chExt cx="2428875" cy="5654676"/>
          </a:xfrm>
        </p:grpSpPr>
        <p:sp>
          <p:nvSpPr>
            <p:cNvPr id="37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38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39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0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1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2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3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4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5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6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7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48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0421" y="285"/>
            <a:ext cx="1952272" cy="6852968"/>
            <a:chOff x="6627813" y="195717"/>
            <a:chExt cx="1952625" cy="5678034"/>
          </a:xfrm>
        </p:grpSpPr>
        <p:sp>
          <p:nvSpPr>
            <p:cNvPr id="50" name="Freeform 27"/>
            <p:cNvSpPr/>
            <p:nvPr/>
          </p:nvSpPr>
          <p:spPr bwMode="auto">
            <a:xfrm>
              <a:off x="6627813" y="195717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1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2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3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4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5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6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7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8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59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60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  <p:sp>
          <p:nvSpPr>
            <p:cNvPr id="61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/>
            <a:lstStyle/>
            <a:p>
              <a:endParaRPr lang="es-CO"/>
            </a:p>
          </p:txBody>
        </p:sp>
      </p:grpSp>
      <p:sp>
        <p:nvSpPr>
          <p:cNvPr id="62" name="Rectangle 61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s-CO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45200" y="624110"/>
            <a:ext cx="6589200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42415" y="2133600"/>
            <a:ext cx="6591985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772400" y="6135089"/>
            <a:ext cx="766380" cy="3701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10/7/2025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42415" y="6135809"/>
            <a:ext cx="57164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1228" y="787783"/>
            <a:ext cx="58497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351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sz="4000" dirty="0" err="1"/>
              <a:t>Investigación-Acción</a:t>
            </a:r>
            <a:r>
              <a:rPr sz="4000" dirty="0"/>
              <a:t> </a:t>
            </a:r>
            <a:r>
              <a:rPr sz="4000" dirty="0" err="1"/>
              <a:t>Educativa</a:t>
            </a:r>
            <a:r>
              <a:rPr sz="4000" dirty="0"/>
              <a:t> (IAE) </a:t>
            </a:r>
            <a:r>
              <a:rPr sz="4000" dirty="0" err="1"/>
              <a:t>en</a:t>
            </a:r>
            <a:r>
              <a:rPr sz="4000" dirty="0"/>
              <a:t> la </a:t>
            </a:r>
            <a:r>
              <a:rPr sz="4000" dirty="0" err="1"/>
              <a:t>Enseñanza</a:t>
            </a:r>
            <a:r>
              <a:rPr sz="4000" dirty="0"/>
              <a:t> del </a:t>
            </a:r>
            <a:r>
              <a:rPr sz="4000" dirty="0" err="1"/>
              <a:t>Álgebra</a:t>
            </a:r>
            <a:r>
              <a:rPr sz="4000" dirty="0"/>
              <a:t> Lineal para Ingeniería </a:t>
            </a:r>
            <a:r>
              <a:rPr sz="4000" dirty="0" err="1"/>
              <a:t>Agropecuaria</a:t>
            </a:r>
            <a:endParaRPr sz="40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25000" lnSpcReduction="20000"/>
          </a:bodyPr>
          <a:lstStyle/>
          <a:p>
            <a:r>
              <a:rPr sz="2800" dirty="0"/>
              <a:t>Un </a:t>
            </a:r>
            <a:r>
              <a:rPr sz="2800" dirty="0" err="1"/>
              <a:t>Enfoque</a:t>
            </a:r>
            <a:r>
              <a:rPr sz="2800" dirty="0"/>
              <a:t> </a:t>
            </a:r>
            <a:r>
              <a:rPr sz="2800" dirty="0" err="1"/>
              <a:t>hacia</a:t>
            </a:r>
            <a:r>
              <a:rPr sz="2800" dirty="0"/>
              <a:t> la Ciencia de Datos y la </a:t>
            </a:r>
            <a:r>
              <a:rPr sz="2800" dirty="0" err="1"/>
              <a:t>Optimización</a:t>
            </a:r>
            <a:r>
              <a:rPr sz="2800" dirty="0"/>
              <a:t> Agrícola</a:t>
            </a:r>
          </a:p>
          <a:p>
            <a:endParaRPr sz="2800" dirty="0"/>
          </a:p>
          <a:p>
            <a:r>
              <a:rPr sz="2800" dirty="0"/>
              <a:t>Marco Julio </a:t>
            </a:r>
            <a:r>
              <a:rPr sz="2800" dirty="0" err="1"/>
              <a:t>Cañas</a:t>
            </a:r>
            <a:r>
              <a:rPr sz="2800" dirty="0"/>
              <a:t> Campillo</a:t>
            </a:r>
          </a:p>
          <a:p>
            <a:r>
              <a:rPr sz="2800" dirty="0"/>
              <a:t>Universidad de Antioquia – Campus Caucasia</a:t>
            </a:r>
          </a:p>
          <a:p>
            <a:r>
              <a:rPr sz="2800" dirty="0"/>
              <a:t>Grupo GIBACC</a:t>
            </a:r>
          </a:p>
          <a:p>
            <a:r>
              <a:rPr dirty="0"/>
              <a:t>Congreso Humanos XXI (2025)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Problema y justificación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• Desconexión entre la enseñanza tradicional del álgebra lineal y las necesidades del agro colombiano.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• En el Bajo Cauca, los ingenieros agropecuarios requieren análisis de datos para optimizar procesos agrícolas.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• La educación actual no forma competencias en análisis, predicción ni optimización.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• Urge vincular matemáticas, agronomía y tecnología para fortalecer la seguridad alimentaria y la justicia social.</a:t>
            </a:r>
          </a:p>
        </p:txBody>
      </p:sp>
      <p:pic>
        <p:nvPicPr>
          <p:cNvPr id="5" name="Imagen 4" descr="Personas sentadas en una mesa">
            <a:extLst>
              <a:ext uri="{FF2B5EF4-FFF2-40B4-BE49-F238E27FC236}">
                <a16:creationId xmlns:a16="http://schemas.microsoft.com/office/drawing/2014/main" id="{37318FA8-5A1D-E67C-B700-9D84543552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0594" y="0"/>
            <a:ext cx="3903406" cy="219459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Enfoque teórico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6282" y="1617133"/>
            <a:ext cx="5135718" cy="3777622"/>
          </a:xfrm>
        </p:spPr>
        <p:txBody>
          <a:bodyPr>
            <a:normAutofit fontScale="85000" lnSpcReduction="10000"/>
          </a:bodyPr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Modelo de </a:t>
            </a:r>
            <a:r>
              <a:rPr dirty="0" err="1"/>
              <a:t>Investigación-Acción</a:t>
            </a:r>
            <a:r>
              <a:rPr dirty="0"/>
              <a:t> </a:t>
            </a:r>
            <a:r>
              <a:rPr dirty="0" err="1"/>
              <a:t>Educativa</a:t>
            </a:r>
            <a:r>
              <a:rPr dirty="0"/>
              <a:t> (IAE): </a:t>
            </a:r>
            <a:r>
              <a:rPr dirty="0" err="1"/>
              <a:t>Planificación</a:t>
            </a:r>
            <a:r>
              <a:rPr dirty="0"/>
              <a:t>, </a:t>
            </a:r>
            <a:r>
              <a:rPr dirty="0" err="1"/>
              <a:t>Acción</a:t>
            </a:r>
            <a:r>
              <a:rPr dirty="0"/>
              <a:t>, </a:t>
            </a:r>
            <a:r>
              <a:rPr dirty="0" err="1"/>
              <a:t>Observación</a:t>
            </a:r>
            <a:r>
              <a:rPr dirty="0"/>
              <a:t>, </a:t>
            </a:r>
            <a:r>
              <a:rPr dirty="0" err="1"/>
              <a:t>Reflexión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Dimensiones</a:t>
            </a:r>
            <a:r>
              <a:rPr dirty="0"/>
              <a:t> </a:t>
            </a:r>
            <a:r>
              <a:rPr dirty="0" err="1"/>
              <a:t>integradas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Matemáticas</a:t>
            </a:r>
            <a:r>
              <a:rPr dirty="0"/>
              <a:t>: </a:t>
            </a:r>
            <a:r>
              <a:rPr dirty="0" err="1"/>
              <a:t>Vectores</a:t>
            </a:r>
            <a:r>
              <a:rPr dirty="0"/>
              <a:t>, matrices, </a:t>
            </a:r>
            <a:r>
              <a:rPr dirty="0" err="1"/>
              <a:t>sistemas</a:t>
            </a:r>
            <a:r>
              <a:rPr dirty="0"/>
              <a:t> </a:t>
            </a:r>
            <a:r>
              <a:rPr dirty="0" err="1"/>
              <a:t>lineales</a:t>
            </a:r>
            <a:r>
              <a:rPr dirty="0"/>
              <a:t>, PCA, SVD.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Agronomía</a:t>
            </a:r>
            <a:r>
              <a:rPr dirty="0"/>
              <a:t>: </a:t>
            </a:r>
            <a:r>
              <a:rPr dirty="0" err="1"/>
              <a:t>Análisis</a:t>
            </a:r>
            <a:r>
              <a:rPr dirty="0"/>
              <a:t> de </a:t>
            </a:r>
            <a:r>
              <a:rPr dirty="0" err="1"/>
              <a:t>suelos</a:t>
            </a:r>
            <a:r>
              <a:rPr dirty="0"/>
              <a:t>, </a:t>
            </a:r>
            <a:r>
              <a:rPr dirty="0" err="1"/>
              <a:t>predicción</a:t>
            </a:r>
            <a:r>
              <a:rPr dirty="0"/>
              <a:t> de </a:t>
            </a:r>
            <a:r>
              <a:rPr dirty="0" err="1"/>
              <a:t>rendimientos</a:t>
            </a:r>
            <a:r>
              <a:rPr dirty="0"/>
              <a:t>, </a:t>
            </a:r>
            <a:r>
              <a:rPr dirty="0" err="1"/>
              <a:t>optimización</a:t>
            </a:r>
            <a:r>
              <a:rPr dirty="0"/>
              <a:t> de </a:t>
            </a:r>
            <a:r>
              <a:rPr dirty="0" err="1"/>
              <a:t>riego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Tecnología</a:t>
            </a:r>
            <a:r>
              <a:rPr dirty="0"/>
              <a:t>: Python, Scikit-Learn, TensorFlow, Colab, GitHub.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Pedagogía</a:t>
            </a:r>
            <a:r>
              <a:rPr dirty="0"/>
              <a:t>: </a:t>
            </a:r>
            <a:r>
              <a:rPr dirty="0" err="1"/>
              <a:t>Aprendizaje</a:t>
            </a:r>
            <a:r>
              <a:rPr dirty="0"/>
              <a:t> </a:t>
            </a:r>
            <a:r>
              <a:rPr dirty="0" err="1"/>
              <a:t>Basado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Proyectos</a:t>
            </a:r>
            <a:r>
              <a:rPr dirty="0"/>
              <a:t> y Aula </a:t>
            </a:r>
            <a:r>
              <a:rPr dirty="0" err="1"/>
              <a:t>Invertida</a:t>
            </a:r>
            <a:r>
              <a:rPr dirty="0"/>
              <a:t>.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7029787-95F2-C021-26A2-85A44547B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2000" y="857250"/>
            <a:ext cx="3301999" cy="18573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Metodología del curso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Diseño del curso con enfoque IAE (16 semanas):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Diagnóstico participativo → identificar brechas formativas.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Implementación → integrar teoría y práctica (ABP, clases invertidas).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Evaluación continua → retroalimentación mediante GitHub y focus groups.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Ejemplos: PCA para plagas, sistemas lineales para fertilizantes, regresión lineal para rendimientos.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Resultados esperados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Impacto </a:t>
            </a:r>
            <a:r>
              <a:rPr dirty="0" err="1"/>
              <a:t>pedagógico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↑ </a:t>
            </a:r>
            <a:r>
              <a:rPr dirty="0" err="1"/>
              <a:t>Motivación</a:t>
            </a:r>
            <a:r>
              <a:rPr dirty="0"/>
              <a:t> y </a:t>
            </a:r>
            <a:r>
              <a:rPr dirty="0" err="1"/>
              <a:t>comprensión</a:t>
            </a:r>
            <a:r>
              <a:rPr dirty="0"/>
              <a:t> (92% </a:t>
            </a:r>
            <a:r>
              <a:rPr dirty="0" err="1"/>
              <a:t>aprobación</a:t>
            </a:r>
            <a:r>
              <a:rPr dirty="0"/>
              <a:t> </a:t>
            </a:r>
            <a:r>
              <a:rPr dirty="0" err="1"/>
              <a:t>esperada</a:t>
            </a:r>
            <a:r>
              <a:rPr dirty="0"/>
              <a:t>)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- 85% </a:t>
            </a:r>
            <a:r>
              <a:rPr dirty="0" err="1"/>
              <a:t>prefere</a:t>
            </a:r>
            <a:r>
              <a:rPr lang="es-ES" dirty="0" err="1"/>
              <a:t>cia</a:t>
            </a:r>
            <a:r>
              <a:rPr lang="es-ES" dirty="0"/>
              <a:t> del</a:t>
            </a:r>
            <a:r>
              <a:rPr dirty="0"/>
              <a:t> </a:t>
            </a:r>
            <a:r>
              <a:rPr dirty="0" err="1"/>
              <a:t>modelo</a:t>
            </a:r>
            <a:r>
              <a:rPr dirty="0"/>
              <a:t> IAE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Impacto </a:t>
            </a:r>
            <a:r>
              <a:rPr dirty="0" err="1"/>
              <a:t>técnico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lang="es-ES" dirty="0"/>
              <a:t>Aprendizaje de la modelación aplicada a ingeniería agropecuaria para la </a:t>
            </a:r>
            <a:r>
              <a:rPr dirty="0" err="1"/>
              <a:t>predicción</a:t>
            </a:r>
            <a:r>
              <a:rPr lang="es-ES" dirty="0"/>
              <a:t> en el sector agrario del Bajo Cauca. </a:t>
            </a: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lang="es-ES" dirty="0"/>
              <a:t> Optimización en procesos agropecuario usando conceptos de la Geometría Vectorial. </a:t>
            </a: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Productos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- 15 </a:t>
            </a:r>
            <a:r>
              <a:rPr dirty="0" err="1"/>
              <a:t>proyectos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GitHub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Dashboard </a:t>
            </a:r>
            <a:r>
              <a:rPr dirty="0" err="1"/>
              <a:t>climático</a:t>
            </a:r>
            <a:r>
              <a:rPr dirty="0"/>
              <a:t> y </a:t>
            </a:r>
            <a:r>
              <a:rPr dirty="0" err="1"/>
              <a:t>clasificador</a:t>
            </a:r>
            <a:r>
              <a:rPr dirty="0"/>
              <a:t> de </a:t>
            </a:r>
            <a:r>
              <a:rPr dirty="0" err="1"/>
              <a:t>plagas</a:t>
            </a:r>
            <a:r>
              <a:rPr dirty="0"/>
              <a:t> (89% </a:t>
            </a:r>
            <a:r>
              <a:rPr dirty="0" err="1"/>
              <a:t>precisión</a:t>
            </a:r>
            <a:r>
              <a:rPr dirty="0"/>
              <a:t>)</a:t>
            </a:r>
          </a:p>
        </p:txBody>
      </p:sp>
      <p:pic>
        <p:nvPicPr>
          <p:cNvPr id="5" name="Imagen 4" descr="Una caricatura de una persona">
            <a:extLst>
              <a:ext uri="{FF2B5EF4-FFF2-40B4-BE49-F238E27FC236}">
                <a16:creationId xmlns:a16="http://schemas.microsoft.com/office/drawing/2014/main" id="{C170D3A4-7723-308A-39A2-26821E723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5040" y="381000"/>
            <a:ext cx="3108960" cy="2072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Impacto social y académico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Impacto </a:t>
            </a:r>
            <a:r>
              <a:rPr dirty="0" err="1"/>
              <a:t>académico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Modelo </a:t>
            </a:r>
            <a:r>
              <a:rPr lang="es-ES" dirty="0"/>
              <a:t>de enseñanza </a:t>
            </a:r>
            <a:r>
              <a:rPr dirty="0" err="1"/>
              <a:t>piloto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la </a:t>
            </a:r>
            <a:r>
              <a:rPr dirty="0" err="1"/>
              <a:t>Facultad</a:t>
            </a:r>
            <a:r>
              <a:rPr dirty="0"/>
              <a:t> de </a:t>
            </a:r>
            <a:r>
              <a:rPr dirty="0" err="1"/>
              <a:t>Ciencias</a:t>
            </a:r>
            <a:r>
              <a:rPr dirty="0"/>
              <a:t> </a:t>
            </a:r>
            <a:r>
              <a:rPr dirty="0" err="1"/>
              <a:t>Agrarias</a:t>
            </a:r>
            <a:r>
              <a:rPr lang="es-ES" dirty="0"/>
              <a:t> para Geometría Vectorial y Álgebra Lineal. </a:t>
            </a: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Mayor </a:t>
            </a:r>
            <a:r>
              <a:rPr dirty="0" err="1"/>
              <a:t>dominio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ciencia</a:t>
            </a:r>
            <a:r>
              <a:rPr dirty="0"/>
              <a:t> de </a:t>
            </a:r>
            <a:r>
              <a:rPr dirty="0" err="1"/>
              <a:t>datos</a:t>
            </a:r>
            <a:r>
              <a:rPr dirty="0"/>
              <a:t> </a:t>
            </a:r>
            <a:r>
              <a:rPr lang="es-ES" dirty="0"/>
              <a:t>con</a:t>
            </a:r>
            <a:r>
              <a:rPr dirty="0"/>
              <a:t> Python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Impacto social: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lang="es-ES" dirty="0"/>
              <a:t>Modelos que mejoren el rendimiento de cultivos de la región. </a:t>
            </a: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Conclusión</a:t>
            </a:r>
            <a:r>
              <a:rPr dirty="0"/>
              <a:t> </a:t>
            </a:r>
            <a:r>
              <a:rPr dirty="0" err="1"/>
              <a:t>parcial</a:t>
            </a:r>
            <a:r>
              <a:rPr dirty="0"/>
              <a:t>: La IAE </a:t>
            </a:r>
            <a:r>
              <a:rPr dirty="0" err="1"/>
              <a:t>conecta</a:t>
            </a:r>
            <a:r>
              <a:rPr dirty="0"/>
              <a:t> </a:t>
            </a:r>
            <a:r>
              <a:rPr dirty="0" err="1"/>
              <a:t>teoría</a:t>
            </a:r>
            <a:r>
              <a:rPr dirty="0"/>
              <a:t> y </a:t>
            </a:r>
            <a:r>
              <a:rPr dirty="0" err="1"/>
              <a:t>práctica</a:t>
            </a:r>
            <a:r>
              <a:rPr dirty="0"/>
              <a:t>, </a:t>
            </a:r>
            <a:r>
              <a:rPr dirty="0" err="1"/>
              <a:t>fortaleciendo</a:t>
            </a:r>
            <a:r>
              <a:rPr dirty="0"/>
              <a:t> </a:t>
            </a:r>
            <a:r>
              <a:rPr dirty="0" err="1"/>
              <a:t>competencias</a:t>
            </a:r>
            <a:r>
              <a:rPr dirty="0"/>
              <a:t> STE</a:t>
            </a:r>
            <a:r>
              <a:rPr lang="es-ES" dirty="0"/>
              <a:t>A</a:t>
            </a:r>
            <a:r>
              <a:rPr dirty="0"/>
              <a:t>M</a:t>
            </a:r>
            <a:r>
              <a:rPr lang="es-ES" dirty="0"/>
              <a:t>S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</a:t>
            </a:r>
            <a:r>
              <a:rPr dirty="0" err="1"/>
              <a:t>contextos</a:t>
            </a:r>
            <a:r>
              <a:rPr dirty="0"/>
              <a:t> rurales.</a:t>
            </a:r>
          </a:p>
        </p:txBody>
      </p:sp>
      <p:pic>
        <p:nvPicPr>
          <p:cNvPr id="5" name="Imagen 4" descr="Un campo de pasto&#10;&#10;El contenido generado por IA puede ser incorrecto.">
            <a:extLst>
              <a:ext uri="{FF2B5EF4-FFF2-40B4-BE49-F238E27FC236}">
                <a16:creationId xmlns:a16="http://schemas.microsoft.com/office/drawing/2014/main" id="{D2A637F3-945C-B2DF-3542-30D2435DC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10414" y="381000"/>
            <a:ext cx="3233585" cy="215572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t>Conclusiones y proyecciones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Conclusiones</a:t>
            </a:r>
            <a:r>
              <a:rPr dirty="0"/>
              <a:t>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Pertinencia</a:t>
            </a:r>
            <a:r>
              <a:rPr dirty="0"/>
              <a:t> curricular: </a:t>
            </a:r>
            <a:r>
              <a:rPr dirty="0" err="1"/>
              <a:t>álgebra</a:t>
            </a:r>
            <a:r>
              <a:rPr dirty="0"/>
              <a:t> lineal </a:t>
            </a:r>
            <a:r>
              <a:rPr dirty="0" err="1"/>
              <a:t>aplicada</a:t>
            </a:r>
            <a:r>
              <a:rPr dirty="0"/>
              <a:t> al </a:t>
            </a:r>
            <a:r>
              <a:rPr dirty="0" err="1"/>
              <a:t>agro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Innovación</a:t>
            </a:r>
            <a:r>
              <a:rPr dirty="0"/>
              <a:t> </a:t>
            </a:r>
            <a:r>
              <a:rPr dirty="0" err="1"/>
              <a:t>metodológica</a:t>
            </a:r>
            <a:r>
              <a:rPr dirty="0"/>
              <a:t>: </a:t>
            </a:r>
            <a:r>
              <a:rPr dirty="0" err="1"/>
              <a:t>ciclos</a:t>
            </a:r>
            <a:r>
              <a:rPr dirty="0"/>
              <a:t> IAE → </a:t>
            </a:r>
            <a:r>
              <a:rPr dirty="0" err="1"/>
              <a:t>mejora</a:t>
            </a:r>
            <a:r>
              <a:rPr dirty="0"/>
              <a:t> continua.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Impacto </a:t>
            </a:r>
            <a:r>
              <a:rPr dirty="0" err="1"/>
              <a:t>medible</a:t>
            </a:r>
            <a:r>
              <a:rPr dirty="0"/>
              <a:t>: </a:t>
            </a:r>
            <a:r>
              <a:rPr dirty="0" err="1"/>
              <a:t>formación</a:t>
            </a:r>
            <a:r>
              <a:rPr dirty="0"/>
              <a:t> </a:t>
            </a:r>
            <a:r>
              <a:rPr dirty="0" err="1"/>
              <a:t>técnica</a:t>
            </a:r>
            <a:r>
              <a:rPr dirty="0"/>
              <a:t> y </a:t>
            </a:r>
            <a:r>
              <a:rPr dirty="0" err="1"/>
              <a:t>socialmente</a:t>
            </a:r>
            <a:r>
              <a:rPr dirty="0"/>
              <a:t> </a:t>
            </a:r>
            <a:r>
              <a:rPr dirty="0" err="1"/>
              <a:t>útil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 err="1"/>
              <a:t>Proyecciones</a:t>
            </a:r>
            <a:r>
              <a:rPr dirty="0"/>
              <a:t> 2025–2027: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Publicación</a:t>
            </a:r>
            <a:r>
              <a:rPr dirty="0"/>
              <a:t> </a:t>
            </a:r>
            <a:r>
              <a:rPr dirty="0" err="1"/>
              <a:t>en</a:t>
            </a:r>
            <a:r>
              <a:rPr dirty="0"/>
              <a:t> Revista Transdisciplinary Science.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lang="es-ES" dirty="0"/>
              <a:t>Buscamos </a:t>
            </a:r>
            <a:r>
              <a:rPr dirty="0" err="1"/>
              <a:t>Alianzas</a:t>
            </a:r>
            <a:r>
              <a:rPr dirty="0"/>
              <a:t> con </a:t>
            </a:r>
            <a:r>
              <a:rPr dirty="0" err="1"/>
              <a:t>Fedearroz</a:t>
            </a:r>
            <a:r>
              <a:rPr dirty="0"/>
              <a:t>, </a:t>
            </a:r>
            <a:r>
              <a:rPr dirty="0" err="1"/>
              <a:t>Agrosavia</a:t>
            </a:r>
            <a:r>
              <a:rPr dirty="0"/>
              <a:t> y SENA</a:t>
            </a:r>
            <a:r>
              <a:rPr lang="es-ES" dirty="0"/>
              <a:t>, aunque todavía no las hemos logrado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</a:t>
            </a:r>
            <a:r>
              <a:rPr dirty="0" err="1"/>
              <a:t>Escalamiento</a:t>
            </a:r>
            <a:r>
              <a:rPr dirty="0"/>
              <a:t> a </a:t>
            </a:r>
            <a:r>
              <a:rPr dirty="0" err="1"/>
              <a:t>nuevas</a:t>
            </a:r>
            <a:r>
              <a:rPr dirty="0"/>
              <a:t> </a:t>
            </a:r>
            <a:r>
              <a:rPr lang="es-ES" dirty="0"/>
              <a:t>Haciendas</a:t>
            </a:r>
            <a:r>
              <a:rPr dirty="0"/>
              <a:t>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- Plataforma web </a:t>
            </a:r>
            <a:r>
              <a:rPr dirty="0" err="1"/>
              <a:t>abierta</a:t>
            </a:r>
            <a:r>
              <a:rPr dirty="0"/>
              <a:t> con notebooks.</a:t>
            </a:r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endParaRPr dirty="0"/>
          </a:p>
          <a:p>
            <a:pPr>
              <a:defRPr sz="2000">
                <a:solidFill>
                  <a:srgbClr val="006C35"/>
                </a:solidFill>
                <a:latin typeface="Cambria"/>
              </a:defRPr>
            </a:pPr>
            <a:r>
              <a:rPr dirty="0"/>
              <a:t>“La </a:t>
            </a:r>
            <a:r>
              <a:rPr dirty="0" err="1"/>
              <a:t>innovación</a:t>
            </a:r>
            <a:r>
              <a:rPr dirty="0"/>
              <a:t> </a:t>
            </a:r>
            <a:r>
              <a:rPr dirty="0" err="1"/>
              <a:t>pedagógica</a:t>
            </a:r>
            <a:r>
              <a:rPr dirty="0"/>
              <a:t> no es un </a:t>
            </a:r>
            <a:r>
              <a:rPr dirty="0" err="1"/>
              <a:t>lujo</a:t>
            </a:r>
            <a:r>
              <a:rPr dirty="0"/>
              <a:t> </a:t>
            </a:r>
            <a:r>
              <a:rPr dirty="0" err="1"/>
              <a:t>académico</a:t>
            </a:r>
            <a:r>
              <a:rPr dirty="0"/>
              <a:t>, </a:t>
            </a:r>
            <a:r>
              <a:rPr dirty="0" err="1"/>
              <a:t>sino</a:t>
            </a:r>
            <a:r>
              <a:rPr dirty="0"/>
              <a:t> </a:t>
            </a:r>
            <a:r>
              <a:rPr dirty="0" err="1"/>
              <a:t>una</a:t>
            </a:r>
            <a:r>
              <a:rPr dirty="0"/>
              <a:t> </a:t>
            </a:r>
            <a:r>
              <a:rPr dirty="0" err="1"/>
              <a:t>herramienta</a:t>
            </a:r>
            <a:r>
              <a:rPr dirty="0"/>
              <a:t> de </a:t>
            </a:r>
            <a:r>
              <a:rPr dirty="0" err="1"/>
              <a:t>justicia</a:t>
            </a:r>
            <a:r>
              <a:rPr dirty="0"/>
              <a:t> social para </a:t>
            </a:r>
            <a:r>
              <a:rPr dirty="0" err="1"/>
              <a:t>el</a:t>
            </a:r>
            <a:r>
              <a:rPr dirty="0"/>
              <a:t> campo.” – M.J. </a:t>
            </a:r>
            <a:r>
              <a:rPr dirty="0" err="1"/>
              <a:t>Cañas</a:t>
            </a:r>
            <a:endParaRPr dirty="0"/>
          </a:p>
        </p:txBody>
      </p:sp>
      <p:pic>
        <p:nvPicPr>
          <p:cNvPr id="5" name="Imagen 4" descr="Imagen de la pantalla de un celular con la imagen de un campo">
            <a:extLst>
              <a:ext uri="{FF2B5EF4-FFF2-40B4-BE49-F238E27FC236}">
                <a16:creationId xmlns:a16="http://schemas.microsoft.com/office/drawing/2014/main" id="{03844E81-FC57-59F9-80D5-5C2B698C0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8081" y="0"/>
            <a:ext cx="2915919" cy="2429933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TM02892315[[fn=Espiral]]</Template>
  <TotalTime>117</TotalTime>
  <Words>491</Words>
  <Application>Microsoft Office PowerPoint</Application>
  <PresentationFormat>Presentación en pantalla (4:3)</PresentationFormat>
  <Paragraphs>61</Paragraphs>
  <Slides>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Century Gothic</vt:lpstr>
      <vt:lpstr>Wingdings 3</vt:lpstr>
      <vt:lpstr>Espiral</vt:lpstr>
      <vt:lpstr>Investigación-Acción Educativa (IAE) en la Enseñanza del Álgebra Lineal para Ingeniería Agropecuaria</vt:lpstr>
      <vt:lpstr>Problema y justificación</vt:lpstr>
      <vt:lpstr>Enfoque teórico</vt:lpstr>
      <vt:lpstr>Metodología del curso</vt:lpstr>
      <vt:lpstr>Resultados esperados</vt:lpstr>
      <vt:lpstr>Impacto social y académico</vt:lpstr>
      <vt:lpstr>Conclusiones y proyecciones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MARCO JULIO CANAS CAMPILLO</cp:lastModifiedBy>
  <cp:revision>9</cp:revision>
  <dcterms:created xsi:type="dcterms:W3CDTF">2013-01-27T09:14:16Z</dcterms:created>
  <dcterms:modified xsi:type="dcterms:W3CDTF">2025-10-07T15:39:29Z</dcterms:modified>
  <cp:category/>
</cp:coreProperties>
</file>

<file path=docProps/thumbnail.jpeg>
</file>